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11"/>
  </p:notesMasterIdLst>
  <p:handoutMasterIdLst>
    <p:handoutMasterId r:id="rId12"/>
  </p:handoutMasterIdLst>
  <p:sldIdLst>
    <p:sldId id="256" r:id="rId3"/>
    <p:sldId id="283" r:id="rId4"/>
    <p:sldId id="333" r:id="rId5"/>
    <p:sldId id="360" r:id="rId6"/>
    <p:sldId id="361" r:id="rId7"/>
    <p:sldId id="362" r:id="rId8"/>
    <p:sldId id="363" r:id="rId9"/>
    <p:sldId id="286" r:id="rId10"/>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3C00"/>
    <a:srgbClr val="E73A1C"/>
    <a:srgbClr val="FCFA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16" autoAdjust="0"/>
    <p:restoredTop sz="80826" autoAdjust="0"/>
  </p:normalViewPr>
  <p:slideViewPr>
    <p:cSldViewPr snapToGrid="0" snapToObjects="1">
      <p:cViewPr varScale="1">
        <p:scale>
          <a:sx n="90" d="100"/>
          <a:sy n="90" d="100"/>
        </p:scale>
        <p:origin x="224" y="504"/>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80404B-1ACC-9548-B742-DFF9D26664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a:extLst>
              <a:ext uri="{FF2B5EF4-FFF2-40B4-BE49-F238E27FC236}">
                <a16:creationId xmlns:a16="http://schemas.microsoft.com/office/drawing/2014/main" id="{C708EB3D-C7A3-4A49-8AAE-A962879C47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9901B4-F99A-9C43-8ACE-44898244FA89}" type="datetimeFigureOut">
              <a:rPr lang="en-TW" smtClean="0"/>
              <a:t>2020/9/27</a:t>
            </a:fld>
            <a:endParaRPr lang="en-TW"/>
          </a:p>
        </p:txBody>
      </p:sp>
      <p:sp>
        <p:nvSpPr>
          <p:cNvPr id="4" name="Footer Placeholder 3">
            <a:extLst>
              <a:ext uri="{FF2B5EF4-FFF2-40B4-BE49-F238E27FC236}">
                <a16:creationId xmlns:a16="http://schemas.microsoft.com/office/drawing/2014/main" id="{56B9E1A8-A63E-8E47-B87C-93FF8D9314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5" name="Slide Number Placeholder 4">
            <a:extLst>
              <a:ext uri="{FF2B5EF4-FFF2-40B4-BE49-F238E27FC236}">
                <a16:creationId xmlns:a16="http://schemas.microsoft.com/office/drawing/2014/main" id="{D1332566-C92A-F946-9536-9E52299E8C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4CE2D-2F39-6647-B634-43DD6C62FE4A}" type="slidenum">
              <a:rPr lang="en-TW" smtClean="0"/>
              <a:t>‹#›</a:t>
            </a:fld>
            <a:endParaRPr lang="en-TW"/>
          </a:p>
        </p:txBody>
      </p:sp>
    </p:spTree>
    <p:extLst>
      <p:ext uri="{BB962C8B-B14F-4D97-AF65-F5344CB8AC3E}">
        <p14:creationId xmlns:p14="http://schemas.microsoft.com/office/powerpoint/2010/main" val="2026937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t>2020/9/27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t>‹#›</a:t>
            </a:fld>
            <a:endParaRPr lang="zh-CN" altLang="en-US"/>
          </a:p>
        </p:txBody>
      </p:sp>
    </p:spTree>
    <p:extLst>
      <p:ext uri="{BB962C8B-B14F-4D97-AF65-F5344CB8AC3E}">
        <p14:creationId xmlns:p14="http://schemas.microsoft.com/office/powerpoint/2010/main"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今天的教學內容是要教各位如何將訓練好的模型儲存並提供下一次載入模型並預測。</a:t>
            </a:r>
          </a:p>
        </p:txBody>
      </p:sp>
      <p:sp>
        <p:nvSpPr>
          <p:cNvPr id="4" name="灯片编号占位符 3"/>
          <p:cNvSpPr>
            <a:spLocks noGrp="1"/>
          </p:cNvSpPr>
          <p:nvPr>
            <p:ph type="sldNum" sz="quarter" idx="10"/>
          </p:nvPr>
        </p:nvSpPr>
        <p:spPr/>
        <p:txBody>
          <a:bodyPr/>
          <a:lstStyle/>
          <a:p>
            <a:fld id="{3DDE898F-6912-403B-AFF3-C3863655EE35}" type="slidenum">
              <a:rPr lang="zh-CN" altLang="en-US" smtClean="0"/>
              <a:t>1</a:t>
            </a:fld>
            <a:endParaRPr lang="zh-CN" altLang="en-US"/>
          </a:p>
        </p:txBody>
      </p:sp>
    </p:spTree>
    <p:extLst>
      <p:ext uri="{BB962C8B-B14F-4D97-AF65-F5344CB8AC3E}">
        <p14:creationId xmlns:p14="http://schemas.microsoft.com/office/powerpoint/2010/main" val="3148925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2</a:t>
            </a:fld>
            <a:endParaRPr lang="zh-CN" altLang="en-US"/>
          </a:p>
        </p:txBody>
      </p:sp>
    </p:spTree>
    <p:extLst>
      <p:ext uri="{BB962C8B-B14F-4D97-AF65-F5344CB8AC3E}">
        <p14:creationId xmlns:p14="http://schemas.microsoft.com/office/powerpoint/2010/main" val="2136029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3</a:t>
            </a:fld>
            <a:endParaRPr lang="zh-CN" altLang="en-US"/>
          </a:p>
        </p:txBody>
      </p:sp>
    </p:spTree>
    <p:extLst>
      <p:ext uri="{BB962C8B-B14F-4D97-AF65-F5344CB8AC3E}">
        <p14:creationId xmlns:p14="http://schemas.microsoft.com/office/powerpoint/2010/main" val="2806368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我們訓練好了一個模型以後需要保存並讓下一次直接預測。常見的兩種保存</a:t>
            </a:r>
            <a:r>
              <a:rPr lang="en-US" sz="1200" b="0" i="0" kern="1200" dirty="0">
                <a:solidFill>
                  <a:schemeClr val="tx1"/>
                </a:solidFill>
                <a:effectLst/>
                <a:latin typeface="+mn-lt"/>
                <a:ea typeface="+mn-ea"/>
                <a:cs typeface="+mn-cs"/>
              </a:rPr>
              <a:t>Model</a:t>
            </a:r>
            <a:r>
              <a:rPr lang="zh-TW" altLang="en-US" sz="1200" b="0" i="0" kern="1200" dirty="0">
                <a:solidFill>
                  <a:schemeClr val="tx1"/>
                </a:solidFill>
                <a:effectLst/>
                <a:latin typeface="+mn-lt"/>
                <a:ea typeface="+mn-ea"/>
                <a:cs typeface="+mn-cs"/>
              </a:rPr>
              <a:t>的模塊有 </a:t>
            </a:r>
            <a:r>
              <a:rPr lang="en-US" sz="1200" b="0" i="0" kern="1200" dirty="0">
                <a:solidFill>
                  <a:schemeClr val="tx1"/>
                </a:solidFill>
                <a:effectLst/>
                <a:latin typeface="+mn-lt"/>
                <a:ea typeface="+mn-ea"/>
                <a:cs typeface="+mn-cs"/>
              </a:rPr>
              <a:t>pickle </a:t>
            </a:r>
            <a:r>
              <a:rPr lang="zh-TW" altLang="en-US" sz="1200" b="0" i="0" kern="1200" dirty="0">
                <a:solidFill>
                  <a:schemeClr val="tx1"/>
                </a:solidFill>
                <a:effectLst/>
                <a:latin typeface="+mn-lt"/>
                <a:ea typeface="+mn-ea"/>
                <a:cs typeface="+mn-cs"/>
              </a:rPr>
              <a:t>與 </a:t>
            </a:r>
            <a:r>
              <a:rPr lang="en-US" sz="1200" b="0" i="0" kern="1200" dirty="0" err="1">
                <a:solidFill>
                  <a:schemeClr val="tx1"/>
                </a:solidFill>
                <a:effectLst/>
                <a:latin typeface="+mn-lt"/>
                <a:ea typeface="+mn-ea"/>
                <a:cs typeface="+mn-cs"/>
              </a:rPr>
              <a:t>joblib</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範例使用 </a:t>
            </a:r>
            <a:r>
              <a:rPr lang="en-US" sz="1200" b="0" i="0" kern="1200" dirty="0">
                <a:solidFill>
                  <a:schemeClr val="tx1"/>
                </a:solidFill>
                <a:effectLst/>
                <a:latin typeface="+mn-lt"/>
                <a:ea typeface="+mn-ea"/>
                <a:cs typeface="+mn-cs"/>
              </a:rPr>
              <a:t>pickle 。</a:t>
            </a:r>
            <a:r>
              <a:rPr lang="zh-TW" altLang="en-US" sz="1200" b="0" i="0" kern="1200" dirty="0">
                <a:solidFill>
                  <a:schemeClr val="tx1"/>
                </a:solidFill>
                <a:effectLst/>
                <a:latin typeface="+mn-lt"/>
                <a:ea typeface="+mn-ea"/>
                <a:cs typeface="+mn-cs"/>
              </a:rPr>
              <a:t>由於 </a:t>
            </a:r>
            <a:r>
              <a:rPr lang="en-US" sz="1200" b="0" i="0" kern="1200" dirty="0">
                <a:solidFill>
                  <a:schemeClr val="tx1"/>
                </a:solidFill>
                <a:effectLst/>
                <a:latin typeface="+mn-lt"/>
                <a:ea typeface="+mn-ea"/>
                <a:cs typeface="+mn-cs"/>
              </a:rPr>
              <a:t>pickle </a:t>
            </a:r>
            <a:r>
              <a:rPr lang="zh-TW" altLang="en-US" sz="1200" b="0" i="0" kern="1200" dirty="0">
                <a:solidFill>
                  <a:schemeClr val="tx1"/>
                </a:solidFill>
                <a:effectLst/>
                <a:latin typeface="+mn-lt"/>
                <a:ea typeface="+mn-ea"/>
                <a:cs typeface="+mn-cs"/>
              </a:rPr>
              <a:t>儲存模型後容量可能會有好幾百</a:t>
            </a:r>
            <a:r>
              <a:rPr lang="en-US" sz="1200" b="0" i="0" kern="1200" dirty="0">
                <a:solidFill>
                  <a:schemeClr val="tx1"/>
                </a:solidFill>
                <a:effectLst/>
                <a:latin typeface="+mn-lt"/>
                <a:ea typeface="+mn-ea"/>
                <a:cs typeface="+mn-cs"/>
              </a:rPr>
              <a:t>MB</a:t>
            </a:r>
            <a:r>
              <a:rPr lang="zh-TW" altLang="en-US" sz="1200" b="0" i="0" kern="1200" dirty="0">
                <a:solidFill>
                  <a:schemeClr val="tx1"/>
                </a:solidFill>
                <a:effectLst/>
                <a:latin typeface="+mn-lt"/>
                <a:ea typeface="+mn-ea"/>
                <a:cs typeface="+mn-cs"/>
              </a:rPr>
              <a:t>因此建議可以透過 </a:t>
            </a:r>
            <a:r>
              <a:rPr lang="en-US" sz="1200" b="0" i="0" kern="1200" dirty="0">
                <a:solidFill>
                  <a:schemeClr val="tx1"/>
                </a:solidFill>
                <a:effectLst/>
                <a:latin typeface="+mn-lt"/>
                <a:ea typeface="+mn-ea"/>
                <a:cs typeface="+mn-cs"/>
              </a:rPr>
              <a:t>gzip </a:t>
            </a:r>
            <a:r>
              <a:rPr lang="zh-TW" altLang="en-US" sz="1200" b="0" i="0" kern="1200" dirty="0">
                <a:solidFill>
                  <a:schemeClr val="tx1"/>
                </a:solidFill>
                <a:effectLst/>
                <a:latin typeface="+mn-lt"/>
                <a:ea typeface="+mn-ea"/>
                <a:cs typeface="+mn-cs"/>
              </a:rPr>
              <a:t>來壓縮模型並儲存。</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4</a:t>
            </a:fld>
            <a:endParaRPr lang="zh-CN" altLang="en-US"/>
          </a:p>
        </p:txBody>
      </p:sp>
    </p:spTree>
    <p:extLst>
      <p:ext uri="{BB962C8B-B14F-4D97-AF65-F5344CB8AC3E}">
        <p14:creationId xmlns:p14="http://schemas.microsoft.com/office/powerpoint/2010/main" val="1511050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7</a:t>
            </a:fld>
            <a:endParaRPr lang="zh-CN" altLang="en-US"/>
          </a:p>
        </p:txBody>
      </p:sp>
    </p:spTree>
    <p:extLst>
      <p:ext uri="{BB962C8B-B14F-4D97-AF65-F5344CB8AC3E}">
        <p14:creationId xmlns:p14="http://schemas.microsoft.com/office/powerpoint/2010/main" val="2913110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8</a:t>
            </a:fld>
            <a:endParaRPr lang="zh-CN" altLang="en-US"/>
          </a:p>
        </p:txBody>
      </p:sp>
    </p:spTree>
    <p:extLst>
      <p:ext uri="{BB962C8B-B14F-4D97-AF65-F5344CB8AC3E}">
        <p14:creationId xmlns:p14="http://schemas.microsoft.com/office/powerpoint/2010/main" val="398421832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2.jp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hyperlink" Target="http://www.officeplus.cn/Template/Home.shtml" TargetMode="Externa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pic>
        <p:nvPicPr>
          <p:cNvPr id="10" name="Picture 9">
            <a:extLst>
              <a:ext uri="{FF2B5EF4-FFF2-40B4-BE49-F238E27FC236}">
                <a16:creationId xmlns:a16="http://schemas.microsoft.com/office/drawing/2014/main" id="{23B5F092-6AAF-6C44-A747-FAB0F0A409C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86534" y="5595813"/>
            <a:ext cx="818931" cy="818931"/>
          </a:xfrm>
          <a:prstGeom prst="rect">
            <a:avLst/>
          </a:prstGeom>
        </p:spPr>
      </p:pic>
      <p:sp>
        <p:nvSpPr>
          <p:cNvPr id="16" name="文本占位符 11">
            <a:extLst>
              <a:ext uri="{FF2B5EF4-FFF2-40B4-BE49-F238E27FC236}">
                <a16:creationId xmlns:a16="http://schemas.microsoft.com/office/drawing/2014/main" id="{E3E601F6-F35B-824B-A76E-D634F5876739}"/>
              </a:ext>
            </a:extLst>
          </p:cNvPr>
          <p:cNvSpPr>
            <a:spLocks noGrp="1"/>
          </p:cNvSpPr>
          <p:nvPr>
            <p:ph type="body" sz="quarter" idx="14" hasCustomPrompt="1"/>
          </p:nvPr>
        </p:nvSpPr>
        <p:spPr>
          <a:xfrm>
            <a:off x="4693915" y="6407685"/>
            <a:ext cx="2804166" cy="341632"/>
          </a:xfrm>
          <a:prstGeom prst="rect">
            <a:avLst/>
          </a:prstGeom>
        </p:spPr>
        <p:txBody>
          <a:bodyPr wrap="square">
            <a:spAutoFit/>
          </a:bodyPr>
          <a:lstStyle>
            <a:lvl1pPr marL="0" indent="0" algn="ctr">
              <a:buNone/>
              <a:defRPr sz="1800" b="0">
                <a:solidFill>
                  <a:schemeClr val="accent4"/>
                </a:solidFill>
              </a:defRPr>
            </a:lvl1pPr>
          </a:lstStyle>
          <a:p>
            <a:pPr lvl="0"/>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3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8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5248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2091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目錄</a:t>
            </a:r>
            <a:endParaRPr lang="en-US" altLang="zh-CN" dirty="0"/>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4" name="文本占位符 11"/>
          <p:cNvSpPr>
            <a:spLocks noGrp="1"/>
          </p:cNvSpPr>
          <p:nvPr>
            <p:ph type="body" sz="quarter" idx="13" hasCustomPrompt="1"/>
          </p:nvPr>
        </p:nvSpPr>
        <p:spPr>
          <a:xfrm>
            <a:off x="1416989" y="186597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9" name="文本占位符 11"/>
          <p:cNvSpPr>
            <a:spLocks noGrp="1"/>
          </p:cNvSpPr>
          <p:nvPr>
            <p:ph type="body" sz="quarter" idx="18" hasCustomPrompt="1"/>
          </p:nvPr>
        </p:nvSpPr>
        <p:spPr>
          <a:xfrm>
            <a:off x="1416989" y="3148727"/>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31" name="文本占位符 11"/>
          <p:cNvSpPr>
            <a:spLocks noGrp="1"/>
          </p:cNvSpPr>
          <p:nvPr>
            <p:ph type="body" sz="quarter" idx="20" hasCustomPrompt="1"/>
          </p:nvPr>
        </p:nvSpPr>
        <p:spPr>
          <a:xfrm>
            <a:off x="1416989" y="440839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Tree>
    <p:extLst>
      <p:ext uri="{BB962C8B-B14F-4D97-AF65-F5344CB8AC3E}">
        <p14:creationId xmlns:p14="http://schemas.microsoft.com/office/powerpoint/2010/main"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kern="0" dirty="0"/>
              <a:t>工作回顧</a:t>
            </a:r>
          </a:p>
        </p:txBody>
      </p:sp>
    </p:spTree>
    <p:extLst>
      <p:ext uri="{BB962C8B-B14F-4D97-AF65-F5344CB8AC3E}">
        <p14:creationId xmlns:p14="http://schemas.microsoft.com/office/powerpoint/2010/main"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9" name="文本占位符 11"/>
          <p:cNvSpPr>
            <a:spLocks noGrp="1"/>
          </p:cNvSpPr>
          <p:nvPr>
            <p:ph type="body" sz="quarter" idx="10" hasCustomPrompt="1"/>
          </p:nvPr>
        </p:nvSpPr>
        <p:spPr>
          <a:xfrm>
            <a:off x="992875" y="245402"/>
            <a:ext cx="9315782"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chemeClr val="accent3">
                    <a:lumMod val="2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新增標題</a:t>
            </a:r>
          </a:p>
        </p:txBody>
      </p:sp>
      <p:sp>
        <p:nvSpPr>
          <p:cNvPr id="2" name="Rectangle 1">
            <a:extLst>
              <a:ext uri="{FF2B5EF4-FFF2-40B4-BE49-F238E27FC236}">
                <a16:creationId xmlns:a16="http://schemas.microsoft.com/office/drawing/2014/main" id="{059DF8AF-F7BC-464A-963A-E815F73D943A}"/>
              </a:ext>
            </a:extLst>
          </p:cNvPr>
          <p:cNvSpPr/>
          <p:nvPr userDrawn="1"/>
        </p:nvSpPr>
        <p:spPr>
          <a:xfrm>
            <a:off x="0" y="64008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F43D448E-F027-6540-838F-D9E2AE199B22}"/>
              </a:ext>
            </a:extLst>
          </p:cNvPr>
          <p:cNvPicPr>
            <a:picLocks noChangeAspect="1"/>
          </p:cNvPicPr>
          <p:nvPr userDrawn="1"/>
        </p:nvPicPr>
        <p:blipFill>
          <a:blip r:embed="rId2"/>
          <a:stretch>
            <a:fillRect/>
          </a:stretch>
        </p:blipFill>
        <p:spPr>
          <a:xfrm>
            <a:off x="11391900" y="6159500"/>
            <a:ext cx="635000" cy="635000"/>
          </a:xfrm>
          <a:prstGeom prst="ellipse">
            <a:avLst/>
          </a:prstGeom>
          <a:ln w="19050" cap="rnd">
            <a:solidFill>
              <a:srgbClr val="333333"/>
            </a:solidFill>
          </a:ln>
          <a:effectLst>
            <a:outerShdw blurRad="381000" dist="292100" dir="5400000" sx="36000" sy="36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sp>
        <p:nvSpPr>
          <p:cNvPr id="19" name="Intelligent Information Retrieval Laboratory">
            <a:extLst>
              <a:ext uri="{FF2B5EF4-FFF2-40B4-BE49-F238E27FC236}">
                <a16:creationId xmlns:a16="http://schemas.microsoft.com/office/drawing/2014/main" id="{5E6F16E5-D28B-0E43-BD8C-EBB042CBDF03}"/>
              </a:ext>
            </a:extLst>
          </p:cNvPr>
          <p:cNvSpPr txBox="1"/>
          <p:nvPr userDrawn="1"/>
        </p:nvSpPr>
        <p:spPr>
          <a:xfrm>
            <a:off x="165101" y="6420527"/>
            <a:ext cx="2590800" cy="45204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第</a:t>
            </a:r>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12</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屆 </a:t>
            </a:r>
            <a:r>
              <a:rPr kumimoji="0" lang="en-US" sz="2000" b="0" i="0" u="none" strike="noStrike" cap="none" spc="0" normalizeH="0" baseline="0" dirty="0" err="1">
                <a:ln>
                  <a:noFill/>
                </a:ln>
                <a:solidFill>
                  <a:srgbClr val="FFFFFF"/>
                </a:solidFill>
                <a:effectLst/>
                <a:uFillTx/>
                <a:latin typeface="Helvetica Neue Bold Condensed"/>
                <a:ea typeface="Helvetica Neue Bold Condensed"/>
                <a:cs typeface="Helvetica Neue Bold Condensed"/>
                <a:sym typeface="Helvetica Neue Bold Condensed"/>
              </a:rPr>
              <a:t>iT</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邦</a:t>
            </a:r>
            <a:r>
              <a:rPr kumimoji="0" lang="zh-TW" altLang="en-US" sz="14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幫忙</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 鐵人賽</a:t>
            </a:r>
            <a:endParaRPr sz="1800" dirty="0"/>
          </a:p>
        </p:txBody>
      </p:sp>
      <p:sp>
        <p:nvSpPr>
          <p:cNvPr id="22" name="Intelligent Information Retrieval Laboratory">
            <a:extLst>
              <a:ext uri="{FF2B5EF4-FFF2-40B4-BE49-F238E27FC236}">
                <a16:creationId xmlns:a16="http://schemas.microsoft.com/office/drawing/2014/main" id="{09812CDF-D245-2149-A588-0CC7A5F784A4}"/>
              </a:ext>
            </a:extLst>
          </p:cNvPr>
          <p:cNvSpPr txBox="1"/>
          <p:nvPr userDrawn="1"/>
        </p:nvSpPr>
        <p:spPr>
          <a:xfrm>
            <a:off x="7721600" y="6434154"/>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影片教學組</a:t>
            </a:r>
            <a:endParaRPr sz="1800" dirty="0"/>
          </a:p>
        </p:txBody>
      </p:sp>
      <p:pic>
        <p:nvPicPr>
          <p:cNvPr id="1028" name="Picture 4" descr="Youtube logo | Logok">
            <a:extLst>
              <a:ext uri="{FF2B5EF4-FFF2-40B4-BE49-F238E27FC236}">
                <a16:creationId xmlns:a16="http://schemas.microsoft.com/office/drawing/2014/main" id="{3E95639D-1946-2F42-8AF5-4252EF9D19D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97901" y="626935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650D5BE-C0A8-2045-9592-EFFD38D0FC9D}"/>
              </a:ext>
            </a:extLst>
          </p:cNvPr>
          <p:cNvPicPr>
            <a:picLocks noChangeAspect="1" noChangeArrowheads="1"/>
          </p:cNvPicPr>
          <p:nvPr userDrawn="1"/>
        </p:nvPicPr>
        <p:blipFill>
          <a:blip r:embed="rId4"/>
          <a:srcRect/>
          <a:stretch/>
        </p:blipFill>
        <p:spPr bwMode="auto">
          <a:xfrm>
            <a:off x="9282299" y="5865999"/>
            <a:ext cx="1526800" cy="1526800"/>
          </a:xfrm>
          <a:prstGeom prst="rect">
            <a:avLst/>
          </a:prstGeom>
          <a:noFill/>
          <a:extLst>
            <a:ext uri="{909E8E84-426E-40DD-AFC4-6F175D3DCCD1}">
              <a14:hiddenFill xmlns:a14="http://schemas.microsoft.com/office/drawing/2010/main">
                <a:solidFill>
                  <a:srgbClr val="FFFFFF"/>
                </a:solidFill>
              </a14:hiddenFill>
            </a:ext>
          </a:extLst>
        </p:spPr>
      </p:pic>
      <p:sp>
        <p:nvSpPr>
          <p:cNvPr id="27" name="Intelligent Information Retrieval Laboratory">
            <a:extLst>
              <a:ext uri="{FF2B5EF4-FFF2-40B4-BE49-F238E27FC236}">
                <a16:creationId xmlns:a16="http://schemas.microsoft.com/office/drawing/2014/main" id="{D788CA4D-AC32-DA46-B29E-55DB6CC6FD03}"/>
              </a:ext>
            </a:extLst>
          </p:cNvPr>
          <p:cNvSpPr txBox="1"/>
          <p:nvPr userDrawn="1"/>
        </p:nvSpPr>
        <p:spPr>
          <a:xfrm>
            <a:off x="9481250" y="6437363"/>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10</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程式中</a:t>
            </a:r>
            <a:endParaRPr sz="1800" dirty="0"/>
          </a:p>
        </p:txBody>
      </p:sp>
      <p:sp>
        <p:nvSpPr>
          <p:cNvPr id="28" name="幻燈片編號">
            <a:extLst>
              <a:ext uri="{FF2B5EF4-FFF2-40B4-BE49-F238E27FC236}">
                <a16:creationId xmlns:a16="http://schemas.microsoft.com/office/drawing/2014/main" id="{55FA7910-9027-6341-856E-9C914D4D83E7}"/>
              </a:ext>
            </a:extLst>
          </p:cNvPr>
          <p:cNvSpPr txBox="1">
            <a:spLocks/>
          </p:cNvSpPr>
          <p:nvPr userDrawn="1"/>
        </p:nvSpPr>
        <p:spPr>
          <a:xfrm>
            <a:off x="10908574" y="6484620"/>
            <a:ext cx="383850" cy="373380"/>
          </a:xfrm>
          <a:prstGeom prst="rect">
            <a:avLst/>
          </a:prstGeom>
        </p:spPr>
        <p:txBody>
          <a:bodyPr/>
          <a:lstStyle>
            <a:defPPr>
              <a:defRPr lang="zh-CN"/>
            </a:defPPr>
            <a:lvl1pPr marL="0" algn="l" defTabSz="914377" rtl="0" eaLnBrk="1" latinLnBrk="0" hangingPunct="1">
              <a:defRPr sz="1800" b="1" kern="1200">
                <a:solidFill>
                  <a:srgbClr val="FFFFFF"/>
                </a:solidFill>
                <a:latin typeface="Helvetica Neue"/>
                <a:ea typeface="Helvetica Neue"/>
                <a:cs typeface="Helvetica Neue"/>
                <a:sym typeface="Helvetica Neue"/>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6CB4B4D-7CA3-9044-876B-883B54F8677D}" type="slidenum">
              <a:rPr lang="en-TW" sz="1400" b="0" smtClean="0"/>
              <a:pPr/>
              <a:t>‹#›</a:t>
            </a:fld>
            <a:endParaRPr lang="en-TW" b="0" dirty="0"/>
          </a:p>
        </p:txBody>
      </p:sp>
      <p:sp>
        <p:nvSpPr>
          <p:cNvPr id="15" name="平行四边形 4">
            <a:extLst>
              <a:ext uri="{FF2B5EF4-FFF2-40B4-BE49-F238E27FC236}">
                <a16:creationId xmlns:a16="http://schemas.microsoft.com/office/drawing/2014/main" id="{73AB533F-F50F-CF47-8458-8A525E38F16A}"/>
              </a:ext>
            </a:extLst>
          </p:cNvPr>
          <p:cNvSpPr/>
          <p:nvPr userDrawn="1"/>
        </p:nvSpPr>
        <p:spPr>
          <a:xfrm>
            <a:off x="744124" y="279736"/>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5">
            <a:extLst>
              <a:ext uri="{FF2B5EF4-FFF2-40B4-BE49-F238E27FC236}">
                <a16:creationId xmlns:a16="http://schemas.microsoft.com/office/drawing/2014/main" id="{7A38506B-EE1A-6F4F-B850-269097F75DB8}"/>
              </a:ext>
            </a:extLst>
          </p:cNvPr>
          <p:cNvSpPr/>
          <p:nvPr userDrawn="1"/>
        </p:nvSpPr>
        <p:spPr>
          <a:xfrm>
            <a:off x="551585" y="279736"/>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6">
            <a:extLst>
              <a:ext uri="{FF2B5EF4-FFF2-40B4-BE49-F238E27FC236}">
                <a16:creationId xmlns:a16="http://schemas.microsoft.com/office/drawing/2014/main" id="{0CC262FD-DD0A-DB44-92EE-7A2F2AEFDB92}"/>
              </a:ext>
            </a:extLst>
          </p:cNvPr>
          <p:cNvSpPr/>
          <p:nvPr userDrawn="1"/>
        </p:nvSpPr>
        <p:spPr>
          <a:xfrm>
            <a:off x="341334" y="279735"/>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平行四边形 7">
            <a:extLst>
              <a:ext uri="{FF2B5EF4-FFF2-40B4-BE49-F238E27FC236}">
                <a16:creationId xmlns:a16="http://schemas.microsoft.com/office/drawing/2014/main" id="{C3A4B90F-BEA8-C246-A22A-905C3336C709}"/>
              </a:ext>
            </a:extLst>
          </p:cNvPr>
          <p:cNvSpPr/>
          <p:nvPr userDrawn="1"/>
        </p:nvSpPr>
        <p:spPr>
          <a:xfrm>
            <a:off x="139170" y="279737"/>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點此處添加標題</a:t>
            </a:r>
          </a:p>
        </p:txBody>
      </p:sp>
    </p:spTree>
    <p:extLst>
      <p:ext uri="{BB962C8B-B14F-4D97-AF65-F5344CB8AC3E}">
        <p14:creationId xmlns:p14="http://schemas.microsoft.com/office/powerpoint/2010/main"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10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3606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327400" y="1123404"/>
            <a:ext cx="5537200" cy="1685077"/>
          </a:xfrm>
        </p:spPr>
        <p:txBody>
          <a:bodyPr/>
          <a:lstStyle/>
          <a:p>
            <a:r>
              <a:rPr lang="en-US" altLang="zh-CN" sz="11500" dirty="0"/>
              <a:t>Day 24</a:t>
            </a:r>
            <a:endParaRPr lang="zh-CN" altLang="en-US" sz="11500" dirty="0"/>
          </a:p>
        </p:txBody>
      </p:sp>
      <p:sp>
        <p:nvSpPr>
          <p:cNvPr id="3" name="文本占位符 2"/>
          <p:cNvSpPr>
            <a:spLocks noGrp="1"/>
          </p:cNvSpPr>
          <p:nvPr>
            <p:ph type="body" sz="quarter" idx="12"/>
          </p:nvPr>
        </p:nvSpPr>
        <p:spPr>
          <a:xfrm>
            <a:off x="1248936" y="3292990"/>
            <a:ext cx="9802885" cy="646331"/>
          </a:xfrm>
        </p:spPr>
        <p:txBody>
          <a:bodyPr/>
          <a:lstStyle/>
          <a:p>
            <a:r>
              <a:rPr lang="zh-TW" altLang="en-US" sz="4000" dirty="0"/>
              <a:t>儲存訓練好的模型</a:t>
            </a:r>
            <a:endParaRPr lang="zh-CN" altLang="en-US" sz="4000" dirty="0"/>
          </a:p>
        </p:txBody>
      </p:sp>
      <p:sp>
        <p:nvSpPr>
          <p:cNvPr id="4" name="文本占位符 3"/>
          <p:cNvSpPr>
            <a:spLocks noGrp="1"/>
          </p:cNvSpPr>
          <p:nvPr>
            <p:ph type="body" sz="quarter" idx="13"/>
          </p:nvPr>
        </p:nvSpPr>
        <p:spPr/>
        <p:txBody>
          <a:bodyPr/>
          <a:lstStyle/>
          <a:p>
            <a:r>
              <a:rPr lang="en-US" altLang="zh-CN" dirty="0"/>
              <a:t>[</a:t>
            </a:r>
            <a:r>
              <a:rPr lang="zh-CN" altLang="en-US" dirty="0"/>
              <a:t>全民瘋</a:t>
            </a:r>
            <a:r>
              <a:rPr lang="en-US" altLang="zh-CN" dirty="0"/>
              <a:t>AI</a:t>
            </a:r>
            <a:r>
              <a:rPr lang="zh-CN" altLang="en-US" dirty="0"/>
              <a:t>系列</a:t>
            </a:r>
            <a:r>
              <a:rPr lang="en-US" altLang="zh-CN" dirty="0"/>
              <a:t>]</a:t>
            </a:r>
          </a:p>
        </p:txBody>
      </p:sp>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32553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1">
            <a:extLst>
              <a:ext uri="{FF2B5EF4-FFF2-40B4-BE49-F238E27FC236}">
                <a16:creationId xmlns:a16="http://schemas.microsoft.com/office/drawing/2014/main" id="{4CEB56DA-E5E0-9D47-A1E1-E3B920519822}"/>
              </a:ext>
            </a:extLst>
          </p:cNvPr>
          <p:cNvSpPr>
            <a:spLocks noGrp="1"/>
          </p:cNvSpPr>
          <p:nvPr>
            <p:ph type="body" sz="quarter" idx="10"/>
          </p:nvPr>
        </p:nvSpPr>
        <p:spPr>
          <a:xfrm>
            <a:off x="353896" y="409679"/>
            <a:ext cx="5537200" cy="590931"/>
          </a:xfrm>
        </p:spPr>
        <p:txBody>
          <a:bodyPr/>
          <a:lstStyle/>
          <a:p>
            <a:r>
              <a:rPr lang="en-TW" dirty="0"/>
              <a:t>Day 22</a:t>
            </a:r>
            <a:r>
              <a:rPr lang="zh-TW" altLang="en-US" dirty="0"/>
              <a:t> </a:t>
            </a:r>
            <a:r>
              <a:rPr lang="en-TW" dirty="0"/>
              <a:t>學習目標</a:t>
            </a:r>
          </a:p>
        </p:txBody>
      </p:sp>
      <p:sp>
        <p:nvSpPr>
          <p:cNvPr id="24" name="Text Placeholder 2">
            <a:extLst>
              <a:ext uri="{FF2B5EF4-FFF2-40B4-BE49-F238E27FC236}">
                <a16:creationId xmlns:a16="http://schemas.microsoft.com/office/drawing/2014/main" id="{55CB671C-7D2E-A940-AE00-62876896FB29}"/>
              </a:ext>
            </a:extLst>
          </p:cNvPr>
          <p:cNvSpPr>
            <a:spLocks noGrp="1"/>
          </p:cNvSpPr>
          <p:nvPr>
            <p:ph type="body" sz="quarter" idx="11"/>
          </p:nvPr>
        </p:nvSpPr>
        <p:spPr>
          <a:xfrm>
            <a:off x="310121" y="1537003"/>
            <a:ext cx="1231900" cy="840230"/>
          </a:xfrm>
        </p:spPr>
        <p:txBody>
          <a:bodyPr/>
          <a:lstStyle/>
          <a:p>
            <a:r>
              <a:rPr lang="en-TW" dirty="0"/>
              <a:t>01</a:t>
            </a:r>
          </a:p>
        </p:txBody>
      </p:sp>
      <p:sp>
        <p:nvSpPr>
          <p:cNvPr id="25" name="Text Placeholder 3">
            <a:extLst>
              <a:ext uri="{FF2B5EF4-FFF2-40B4-BE49-F238E27FC236}">
                <a16:creationId xmlns:a16="http://schemas.microsoft.com/office/drawing/2014/main" id="{BD37D6DF-4512-BB45-937D-2D1BBDA42201}"/>
              </a:ext>
            </a:extLst>
          </p:cNvPr>
          <p:cNvSpPr>
            <a:spLocks noGrp="1"/>
          </p:cNvSpPr>
          <p:nvPr>
            <p:ph type="body" sz="quarter" idx="12"/>
          </p:nvPr>
        </p:nvSpPr>
        <p:spPr>
          <a:xfrm>
            <a:off x="1416990" y="1641898"/>
            <a:ext cx="3556000" cy="341632"/>
          </a:xfrm>
        </p:spPr>
        <p:txBody>
          <a:bodyPr/>
          <a:lstStyle/>
          <a:p>
            <a:r>
              <a:rPr lang="zh-TW" altLang="en-US" sz="1800" dirty="0"/>
              <a:t>使用 </a:t>
            </a:r>
            <a:r>
              <a:rPr lang="en-US" sz="1800" dirty="0"/>
              <a:t>pickle + gzip </a:t>
            </a:r>
            <a:r>
              <a:rPr lang="zh-TW" altLang="en-US" sz="1800" dirty="0"/>
              <a:t>儲存模型</a:t>
            </a:r>
          </a:p>
        </p:txBody>
      </p:sp>
      <p:sp>
        <p:nvSpPr>
          <p:cNvPr id="26" name="Text Placeholder 4">
            <a:extLst>
              <a:ext uri="{FF2B5EF4-FFF2-40B4-BE49-F238E27FC236}">
                <a16:creationId xmlns:a16="http://schemas.microsoft.com/office/drawing/2014/main" id="{56E604E2-46E8-B549-B438-1B5AB1322789}"/>
              </a:ext>
            </a:extLst>
          </p:cNvPr>
          <p:cNvSpPr>
            <a:spLocks noGrp="1"/>
          </p:cNvSpPr>
          <p:nvPr>
            <p:ph type="body" sz="quarter" idx="13"/>
          </p:nvPr>
        </p:nvSpPr>
        <p:spPr>
          <a:xfrm>
            <a:off x="1416989" y="1939127"/>
            <a:ext cx="4474107" cy="290657"/>
          </a:xfrm>
        </p:spPr>
        <p:txBody>
          <a:bodyPr/>
          <a:lstStyle/>
          <a:p>
            <a:r>
              <a:rPr lang="zh-TW" altLang="en-US" sz="1100" dirty="0"/>
              <a:t>將訓練好的模型打包並儲存</a:t>
            </a:r>
            <a:endParaRPr lang="en-TW" sz="1100" dirty="0"/>
          </a:p>
        </p:txBody>
      </p:sp>
      <p:sp>
        <p:nvSpPr>
          <p:cNvPr id="27" name="Text Placeholder 5">
            <a:extLst>
              <a:ext uri="{FF2B5EF4-FFF2-40B4-BE49-F238E27FC236}">
                <a16:creationId xmlns:a16="http://schemas.microsoft.com/office/drawing/2014/main" id="{87484395-7C51-A64F-A392-2905AC0BD2AB}"/>
              </a:ext>
            </a:extLst>
          </p:cNvPr>
          <p:cNvSpPr>
            <a:spLocks noGrp="1"/>
          </p:cNvSpPr>
          <p:nvPr>
            <p:ph type="body" sz="quarter" idx="14"/>
          </p:nvPr>
        </p:nvSpPr>
        <p:spPr>
          <a:xfrm>
            <a:off x="310121" y="2800940"/>
            <a:ext cx="1231900" cy="840230"/>
          </a:xfrm>
        </p:spPr>
        <p:txBody>
          <a:bodyPr/>
          <a:lstStyle/>
          <a:p>
            <a:r>
              <a:rPr lang="en-TW" dirty="0"/>
              <a:t>02</a:t>
            </a:r>
          </a:p>
        </p:txBody>
      </p:sp>
      <p:sp>
        <p:nvSpPr>
          <p:cNvPr id="28" name="Text Placeholder 7">
            <a:extLst>
              <a:ext uri="{FF2B5EF4-FFF2-40B4-BE49-F238E27FC236}">
                <a16:creationId xmlns:a16="http://schemas.microsoft.com/office/drawing/2014/main" id="{B5ABCE70-0D61-604F-B554-98DCE5F8497C}"/>
              </a:ext>
            </a:extLst>
          </p:cNvPr>
          <p:cNvSpPr txBox="1">
            <a:spLocks/>
          </p:cNvSpPr>
          <p:nvPr/>
        </p:nvSpPr>
        <p:spPr>
          <a:xfrm>
            <a:off x="1416990" y="2924650"/>
            <a:ext cx="3556000" cy="341632"/>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1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sz="1800" dirty="0"/>
              <a:t>載入儲存的模型</a:t>
            </a:r>
          </a:p>
        </p:txBody>
      </p:sp>
      <p:sp>
        <p:nvSpPr>
          <p:cNvPr id="29" name="Text Placeholder 8">
            <a:extLst>
              <a:ext uri="{FF2B5EF4-FFF2-40B4-BE49-F238E27FC236}">
                <a16:creationId xmlns:a16="http://schemas.microsoft.com/office/drawing/2014/main" id="{A6EC4FFE-092C-DE44-B98C-4DE561CF6F81}"/>
              </a:ext>
            </a:extLst>
          </p:cNvPr>
          <p:cNvSpPr txBox="1">
            <a:spLocks/>
          </p:cNvSpPr>
          <p:nvPr/>
        </p:nvSpPr>
        <p:spPr>
          <a:xfrm>
            <a:off x="1416989" y="3221879"/>
            <a:ext cx="4474107" cy="290657"/>
          </a:xfrm>
          <a:prstGeom prst="rect">
            <a:avLst/>
          </a:prstGeom>
        </p:spPr>
        <p:txBody>
          <a:bodyPr wrap="square">
            <a:spAutoFit/>
          </a:bodyPr>
          <a:lstStyle>
            <a:lvl1pPr marL="0" indent="0" algn="l" defTabSz="914400" rtl="0" eaLnBrk="1" latinLnBrk="0" hangingPunct="1">
              <a:lnSpc>
                <a:spcPct val="130000"/>
              </a:lnSpc>
              <a:spcBef>
                <a:spcPts val="1000"/>
              </a:spcBef>
              <a:buFont typeface="Arial" panose="020B0604020202020204" pitchFamily="34" charset="0"/>
              <a:buNone/>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TW" sz="1100" dirty="0"/>
              <a:t>讀取打包好的模型，並預測</a:t>
            </a:r>
          </a:p>
        </p:txBody>
      </p:sp>
    </p:spTree>
    <p:extLst>
      <p:ext uri="{BB962C8B-B14F-4D97-AF65-F5344CB8AC3E}">
        <p14:creationId xmlns:p14="http://schemas.microsoft.com/office/powerpoint/2010/main" val="2506619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
        <p:nvSpPr>
          <p:cNvPr id="13" name="文本占位符 3">
            <a:extLst>
              <a:ext uri="{FF2B5EF4-FFF2-40B4-BE49-F238E27FC236}">
                <a16:creationId xmlns:a16="http://schemas.microsoft.com/office/drawing/2014/main" id="{D3852F45-A346-7E41-9A25-F8DA0D65E93C}"/>
              </a:ext>
            </a:extLst>
          </p:cNvPr>
          <p:cNvSpPr>
            <a:spLocks noGrp="1"/>
          </p:cNvSpPr>
          <p:nvPr>
            <p:ph type="body" sz="quarter" idx="11"/>
          </p:nvPr>
        </p:nvSpPr>
        <p:spPr>
          <a:xfrm>
            <a:off x="4387100" y="2140535"/>
            <a:ext cx="3501918" cy="1006429"/>
          </a:xfrm>
        </p:spPr>
        <p:txBody>
          <a:bodyPr/>
          <a:lstStyle/>
          <a:p>
            <a:pPr lvl="0"/>
            <a:r>
              <a:rPr lang="en-US" altLang="zh-CN" sz="6600" kern="0" dirty="0"/>
              <a:t>Part 1</a:t>
            </a:r>
            <a:endParaRPr lang="zh-CN" altLang="en-US" sz="6600" kern="0" dirty="0"/>
          </a:p>
        </p:txBody>
      </p:sp>
      <p:sp>
        <p:nvSpPr>
          <p:cNvPr id="14" name="文本占位符 4">
            <a:extLst>
              <a:ext uri="{FF2B5EF4-FFF2-40B4-BE49-F238E27FC236}">
                <a16:creationId xmlns:a16="http://schemas.microsoft.com/office/drawing/2014/main" id="{03617857-825B-284B-8A39-F628E48CC0CE}"/>
              </a:ext>
            </a:extLst>
          </p:cNvPr>
          <p:cNvSpPr>
            <a:spLocks noGrp="1"/>
          </p:cNvSpPr>
          <p:nvPr>
            <p:ph type="body" sz="quarter" idx="12"/>
          </p:nvPr>
        </p:nvSpPr>
        <p:spPr>
          <a:xfrm>
            <a:off x="3329096" y="3276408"/>
            <a:ext cx="5537200" cy="646331"/>
          </a:xfrm>
        </p:spPr>
        <p:txBody>
          <a:bodyPr/>
          <a:lstStyle/>
          <a:p>
            <a:r>
              <a:rPr lang="zh-CN" altLang="en-US" sz="4000" dirty="0"/>
              <a:t>使用</a:t>
            </a:r>
            <a:r>
              <a:rPr lang="zh-TW" altLang="en-US" sz="4000" dirty="0"/>
              <a:t> </a:t>
            </a:r>
            <a:r>
              <a:rPr lang="en-US" sz="3200" kern="0" dirty="0">
                <a:solidFill>
                  <a:schemeClr val="accent1">
                    <a:lumMod val="50000"/>
                  </a:schemeClr>
                </a:solidFill>
                <a:cs typeface="Arial"/>
                <a:sym typeface="Arial"/>
              </a:rPr>
              <a:t>pickle</a:t>
            </a:r>
            <a:r>
              <a:rPr lang="zh-TW" altLang="en-US" sz="3200" kern="0" dirty="0">
                <a:solidFill>
                  <a:schemeClr val="accent1">
                    <a:lumMod val="50000"/>
                  </a:schemeClr>
                </a:solidFill>
                <a:cs typeface="Arial"/>
                <a:sym typeface="Arial"/>
              </a:rPr>
              <a:t> </a:t>
            </a:r>
            <a:r>
              <a:rPr lang="en-US" altLang="zh-TW" sz="3200" kern="0" dirty="0">
                <a:solidFill>
                  <a:schemeClr val="accent1">
                    <a:lumMod val="50000"/>
                  </a:schemeClr>
                </a:solidFill>
                <a:cs typeface="Arial"/>
                <a:sym typeface="Arial"/>
              </a:rPr>
              <a:t>+ gzip</a:t>
            </a:r>
            <a:r>
              <a:rPr lang="zh-TW" altLang="en-US" sz="3200" kern="0" dirty="0">
                <a:solidFill>
                  <a:srgbClr val="595959"/>
                </a:solidFill>
                <a:cs typeface="Arial"/>
                <a:sym typeface="Arial"/>
              </a:rPr>
              <a:t> </a:t>
            </a:r>
            <a:r>
              <a:rPr lang="zh-CN" altLang="en-US" sz="3200" dirty="0"/>
              <a:t>儲存模型</a:t>
            </a:r>
            <a:endParaRPr lang="zh-CN" altLang="en-US" sz="3200" kern="0" dirty="0"/>
          </a:p>
        </p:txBody>
      </p:sp>
    </p:spTree>
    <p:extLst>
      <p:ext uri="{BB962C8B-B14F-4D97-AF65-F5344CB8AC3E}">
        <p14:creationId xmlns:p14="http://schemas.microsoft.com/office/powerpoint/2010/main" val="174863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F9104E9-2569-CA4A-835B-578998549E28}"/>
              </a:ext>
            </a:extLst>
          </p:cNvPr>
          <p:cNvSpPr>
            <a:spLocks noGrp="1"/>
          </p:cNvSpPr>
          <p:nvPr>
            <p:ph type="body" sz="quarter" idx="10"/>
          </p:nvPr>
        </p:nvSpPr>
        <p:spPr/>
        <p:txBody>
          <a:bodyPr/>
          <a:lstStyle/>
          <a:p>
            <a:r>
              <a:rPr lang="zh-CN" altLang="en-US" dirty="0"/>
              <a:t>儲存訓練好的模型</a:t>
            </a:r>
            <a:endParaRPr lang="en-TW" dirty="0"/>
          </a:p>
        </p:txBody>
      </p:sp>
      <p:sp>
        <p:nvSpPr>
          <p:cNvPr id="6" name="Text Placeholder 1">
            <a:extLst>
              <a:ext uri="{FF2B5EF4-FFF2-40B4-BE49-F238E27FC236}">
                <a16:creationId xmlns:a16="http://schemas.microsoft.com/office/drawing/2014/main" id="{9014EF4F-FE32-0840-9C40-0A86BC4C5CB0}"/>
              </a:ext>
            </a:extLst>
          </p:cNvPr>
          <p:cNvSpPr txBox="1">
            <a:spLocks/>
          </p:cNvSpPr>
          <p:nvPr/>
        </p:nvSpPr>
        <p:spPr>
          <a:xfrm>
            <a:off x="992875" y="1138953"/>
            <a:ext cx="8520600" cy="18897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我們訓練好了一個</a:t>
            </a:r>
            <a:r>
              <a:rPr kumimoji="0" lang="zh-CN" altLang="en-US" sz="2000" b="0" i="0" u="none" strike="noStrike" kern="0" cap="none" spc="0" normalizeH="0" baseline="0" noProof="0" dirty="0">
                <a:ln>
                  <a:noFill/>
                </a:ln>
                <a:solidFill>
                  <a:srgbClr val="595959"/>
                </a:solidFill>
                <a:effectLst/>
                <a:uLnTx/>
                <a:uFillTx/>
                <a:latin typeface="Arial"/>
                <a:cs typeface="Arial"/>
                <a:sym typeface="Arial"/>
              </a:rPr>
              <a:t>模型</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以後需要保存並讓下一次直接預測</a:t>
            </a:r>
            <a:endParaRPr kumimoji="0" lang="en-US" altLang="zh-TW"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常見的兩種保存</a:t>
            </a:r>
            <a:r>
              <a:rPr kumimoji="0" lang="en-US" sz="2000" b="0" i="0" u="none" strike="noStrike" kern="0" cap="none" spc="0" normalizeH="0" baseline="0" noProof="0" dirty="0">
                <a:ln>
                  <a:noFill/>
                </a:ln>
                <a:solidFill>
                  <a:srgbClr val="595959"/>
                </a:solidFill>
                <a:effectLst/>
                <a:uLnTx/>
                <a:uFillTx/>
                <a:latin typeface="Arial"/>
                <a:cs typeface="Arial"/>
                <a:sym typeface="Arial"/>
              </a:rPr>
              <a:t>Model</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的模塊有 </a:t>
            </a:r>
            <a:r>
              <a:rPr kumimoji="0" lang="en-US" sz="2000" b="0" i="0" u="none" strike="noStrike" kern="0" cap="none" spc="0" normalizeH="0" baseline="0" noProof="0" dirty="0">
                <a:ln>
                  <a:noFill/>
                </a:ln>
                <a:solidFill>
                  <a:srgbClr val="595959"/>
                </a:solidFill>
                <a:effectLst/>
                <a:uLnTx/>
                <a:uFillTx/>
                <a:latin typeface="Arial"/>
                <a:cs typeface="Arial"/>
                <a:sym typeface="Arial"/>
              </a:rPr>
              <a:t>pickle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 與 </a:t>
            </a:r>
            <a:r>
              <a:rPr kumimoji="0" lang="en-US" sz="2000" b="0" i="0" u="none" strike="noStrike" kern="0" cap="none" spc="0" normalizeH="0" baseline="0" noProof="0" dirty="0" err="1">
                <a:ln>
                  <a:noFill/>
                </a:ln>
                <a:solidFill>
                  <a:srgbClr val="595959"/>
                </a:solidFill>
                <a:effectLst/>
                <a:uLnTx/>
                <a:uFillTx/>
                <a:latin typeface="Arial"/>
                <a:cs typeface="Arial"/>
                <a:sym typeface="Arial"/>
              </a:rPr>
              <a:t>joblib</a:t>
            </a:r>
            <a:r>
              <a:rPr kumimoji="0" lang="en-US" sz="2000" b="0" i="0" u="none" strike="noStrike" kern="0" cap="none" spc="0" normalizeH="0" baseline="0" noProof="0" dirty="0">
                <a:ln>
                  <a:noFill/>
                </a:ln>
                <a:solidFill>
                  <a:srgbClr val="595959"/>
                </a:solidFill>
                <a:effectLst/>
                <a:uLnTx/>
                <a:uFillTx/>
                <a:latin typeface="Arial"/>
                <a:cs typeface="Arial"/>
                <a:sym typeface="Arial"/>
              </a:rPr>
              <a:t>，</a:t>
            </a:r>
            <a:r>
              <a:rPr kumimoji="0" lang="zh-CN" altLang="en-US" sz="2000" b="0" i="0" u="none" strike="noStrike" kern="0" cap="none" spc="0" normalizeH="0" baseline="0" noProof="0" dirty="0">
                <a:ln>
                  <a:noFill/>
                </a:ln>
                <a:solidFill>
                  <a:srgbClr val="595959"/>
                </a:solidFill>
                <a:effectLst/>
                <a:uLnTx/>
                <a:uFillTx/>
                <a:latin typeface="Arial"/>
                <a:cs typeface="Arial"/>
                <a:sym typeface="Arial"/>
              </a:rPr>
              <a:t>範例使用</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 </a:t>
            </a:r>
            <a:r>
              <a:rPr kumimoji="0" lang="en-US" sz="2000" b="0" i="0" u="none" strike="noStrike" kern="0" cap="none" spc="0" normalizeH="0" baseline="0" noProof="0" dirty="0">
                <a:ln>
                  <a:noFill/>
                </a:ln>
                <a:solidFill>
                  <a:srgbClr val="595959"/>
                </a:solidFill>
                <a:effectLst/>
                <a:uLnTx/>
                <a:uFillTx/>
                <a:latin typeface="Arial"/>
                <a:cs typeface="Arial"/>
                <a:sym typeface="Arial"/>
              </a:rPr>
              <a:t>pickle </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CN" altLang="en-US" sz="2000" b="0" i="0" u="none" strike="noStrike" kern="0" cap="none" spc="0" normalizeH="0" baseline="0" noProof="0" dirty="0">
                <a:ln>
                  <a:noFill/>
                </a:ln>
                <a:solidFill>
                  <a:srgbClr val="595959"/>
                </a:solidFill>
                <a:effectLst/>
                <a:uLnTx/>
                <a:uFillTx/>
                <a:latin typeface="Arial"/>
                <a:cs typeface="Arial"/>
                <a:sym typeface="Arial"/>
              </a:rPr>
              <a:t>由於</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 </a:t>
            </a:r>
            <a:r>
              <a:rPr kumimoji="0" lang="en-US" sz="2000" b="0" i="0" u="none" strike="noStrike" kern="0" cap="none" spc="0" normalizeH="0" baseline="0" noProof="0" dirty="0">
                <a:ln>
                  <a:noFill/>
                </a:ln>
                <a:solidFill>
                  <a:srgbClr val="595959"/>
                </a:solidFill>
                <a:effectLst/>
                <a:uLnTx/>
                <a:uFillTx/>
                <a:latin typeface="Arial"/>
                <a:cs typeface="Arial"/>
                <a:sym typeface="Arial"/>
              </a:rPr>
              <a:t>pickle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 儲存模型後容量可能會有好幾百</a:t>
            </a:r>
            <a:r>
              <a:rPr kumimoji="0" lang="en-US" altLang="zh-TW" sz="2000" b="0" i="0" u="none" strike="noStrike" kern="0" cap="none" spc="0" normalizeH="0" baseline="0" noProof="0" dirty="0">
                <a:ln>
                  <a:noFill/>
                </a:ln>
                <a:solidFill>
                  <a:srgbClr val="595959"/>
                </a:solidFill>
                <a:effectLst/>
                <a:uLnTx/>
                <a:uFillTx/>
                <a:latin typeface="Arial"/>
                <a:cs typeface="Arial"/>
                <a:sym typeface="Arial"/>
              </a:rPr>
              <a:t>MB</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因此建議可以透過 </a:t>
            </a:r>
            <a:r>
              <a:rPr kumimoji="0" lang="en-US" altLang="zh-TW" sz="2000" b="0" i="0" u="none" strike="noStrike" kern="0" cap="none" spc="0" normalizeH="0" baseline="0" noProof="0" dirty="0">
                <a:ln>
                  <a:noFill/>
                </a:ln>
                <a:solidFill>
                  <a:srgbClr val="595959"/>
                </a:solidFill>
                <a:effectLst/>
                <a:uLnTx/>
                <a:uFillTx/>
                <a:latin typeface="Arial"/>
                <a:cs typeface="Arial"/>
                <a:sym typeface="Arial"/>
              </a:rPr>
              <a:t>gzip</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 來壓縮模型並儲存</a:t>
            </a: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7" name="Picture 6">
            <a:extLst>
              <a:ext uri="{FF2B5EF4-FFF2-40B4-BE49-F238E27FC236}">
                <a16:creationId xmlns:a16="http://schemas.microsoft.com/office/drawing/2014/main" id="{66521FB0-3003-A849-BEBA-E2BE21C2C5ED}"/>
              </a:ext>
            </a:extLst>
          </p:cNvPr>
          <p:cNvPicPr>
            <a:picLocks noChangeAspect="1"/>
          </p:cNvPicPr>
          <p:nvPr/>
        </p:nvPicPr>
        <p:blipFill>
          <a:blip r:embed="rId3"/>
          <a:stretch>
            <a:fillRect/>
          </a:stretch>
        </p:blipFill>
        <p:spPr>
          <a:xfrm>
            <a:off x="992875" y="3570202"/>
            <a:ext cx="1600200" cy="1270000"/>
          </a:xfrm>
          <a:prstGeom prst="rect">
            <a:avLst/>
          </a:prstGeom>
        </p:spPr>
      </p:pic>
      <p:pic>
        <p:nvPicPr>
          <p:cNvPr id="10" name="Picture 9">
            <a:extLst>
              <a:ext uri="{FF2B5EF4-FFF2-40B4-BE49-F238E27FC236}">
                <a16:creationId xmlns:a16="http://schemas.microsoft.com/office/drawing/2014/main" id="{FF1FB847-614F-134E-A1CE-5796A3DC3BB3}"/>
              </a:ext>
            </a:extLst>
          </p:cNvPr>
          <p:cNvPicPr>
            <a:picLocks noChangeAspect="1"/>
          </p:cNvPicPr>
          <p:nvPr/>
        </p:nvPicPr>
        <p:blipFill>
          <a:blip r:embed="rId4"/>
          <a:stretch>
            <a:fillRect/>
          </a:stretch>
        </p:blipFill>
        <p:spPr>
          <a:xfrm>
            <a:off x="2593075" y="3829282"/>
            <a:ext cx="7861300" cy="965200"/>
          </a:xfrm>
          <a:prstGeom prst="rect">
            <a:avLst/>
          </a:prstGeom>
        </p:spPr>
      </p:pic>
      <p:sp>
        <p:nvSpPr>
          <p:cNvPr id="11" name="Rectangle 10">
            <a:extLst>
              <a:ext uri="{FF2B5EF4-FFF2-40B4-BE49-F238E27FC236}">
                <a16:creationId xmlns:a16="http://schemas.microsoft.com/office/drawing/2014/main" id="{771F85C9-102A-AD44-9D9E-E8AF389D4B3D}"/>
              </a:ext>
            </a:extLst>
          </p:cNvPr>
          <p:cNvSpPr/>
          <p:nvPr/>
        </p:nvSpPr>
        <p:spPr>
          <a:xfrm>
            <a:off x="2593075" y="3841474"/>
            <a:ext cx="7861300" cy="965199"/>
          </a:xfrm>
          <a:prstGeom prst="rect">
            <a:avLst/>
          </a:prstGeom>
          <a:no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1131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F44080-2A9B-C14B-B0A2-0182F74D5051}"/>
              </a:ext>
            </a:extLst>
          </p:cNvPr>
          <p:cNvSpPr>
            <a:spLocks noGrp="1"/>
          </p:cNvSpPr>
          <p:nvPr>
            <p:ph type="body" sz="quarter" idx="10"/>
          </p:nvPr>
        </p:nvSpPr>
        <p:spPr/>
        <p:txBody>
          <a:bodyPr/>
          <a:lstStyle/>
          <a:p>
            <a:r>
              <a:rPr lang="zh-CN" altLang="en-US" dirty="0"/>
              <a:t>模型有壓縮和沒壓縮比較</a:t>
            </a:r>
            <a:endParaRPr lang="en-TW" dirty="0"/>
          </a:p>
        </p:txBody>
      </p:sp>
      <p:sp>
        <p:nvSpPr>
          <p:cNvPr id="5" name="Rounded Rectangle 4">
            <a:extLst>
              <a:ext uri="{FF2B5EF4-FFF2-40B4-BE49-F238E27FC236}">
                <a16:creationId xmlns:a16="http://schemas.microsoft.com/office/drawing/2014/main" id="{695003BF-84AE-E74E-AB0F-ADE4F2244FE5}"/>
              </a:ext>
            </a:extLst>
          </p:cNvPr>
          <p:cNvSpPr/>
          <p:nvPr/>
        </p:nvSpPr>
        <p:spPr>
          <a:xfrm>
            <a:off x="3528118" y="3850595"/>
            <a:ext cx="774928" cy="310101"/>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A706898-D33D-E14E-9B8E-60B6B3157F7A}"/>
              </a:ext>
            </a:extLst>
          </p:cNvPr>
          <p:cNvSpPr/>
          <p:nvPr/>
        </p:nvSpPr>
        <p:spPr>
          <a:xfrm>
            <a:off x="3548031" y="3880896"/>
            <a:ext cx="755015" cy="261610"/>
          </a:xfrm>
          <a:prstGeom prst="rect">
            <a:avLst/>
          </a:prstGeom>
        </p:spPr>
        <p:txBody>
          <a:bodyPr wrap="square">
            <a:spAutoFit/>
          </a:bodyPr>
          <a:lstStyle/>
          <a:p>
            <a:pPr algn="ctr"/>
            <a:r>
              <a:rPr lang="zh-CN" altLang="en-US" sz="1100" dirty="0">
                <a:solidFill>
                  <a:schemeClr val="bg1"/>
                </a:solidFill>
              </a:rPr>
              <a:t>壓縮前</a:t>
            </a:r>
            <a:endParaRPr lang="en-US" sz="1100" dirty="0">
              <a:solidFill>
                <a:schemeClr val="bg1"/>
              </a:solidFill>
            </a:endParaRPr>
          </a:p>
        </p:txBody>
      </p:sp>
      <p:sp>
        <p:nvSpPr>
          <p:cNvPr id="7" name="Rounded Rectangle 6">
            <a:extLst>
              <a:ext uri="{FF2B5EF4-FFF2-40B4-BE49-F238E27FC236}">
                <a16:creationId xmlns:a16="http://schemas.microsoft.com/office/drawing/2014/main" id="{ECB5AC59-76A3-B04C-A940-60A6E1998D5F}"/>
              </a:ext>
            </a:extLst>
          </p:cNvPr>
          <p:cNvSpPr/>
          <p:nvPr/>
        </p:nvSpPr>
        <p:spPr>
          <a:xfrm>
            <a:off x="7678586" y="3850595"/>
            <a:ext cx="774928" cy="310101"/>
          </a:xfrm>
          <a:prstGeom prst="roundRect">
            <a:avLst/>
          </a:prstGeom>
          <a:solidFill>
            <a:srgbClr val="E46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5C24922-9D7C-554F-9E5C-19A66B1E2AD8}"/>
              </a:ext>
            </a:extLst>
          </p:cNvPr>
          <p:cNvSpPr/>
          <p:nvPr/>
        </p:nvSpPr>
        <p:spPr>
          <a:xfrm>
            <a:off x="7698499" y="3880896"/>
            <a:ext cx="755015" cy="261610"/>
          </a:xfrm>
          <a:prstGeom prst="rect">
            <a:avLst/>
          </a:prstGeom>
        </p:spPr>
        <p:txBody>
          <a:bodyPr wrap="square">
            <a:spAutoFit/>
          </a:bodyPr>
          <a:lstStyle/>
          <a:p>
            <a:pPr algn="ctr"/>
            <a:r>
              <a:rPr lang="zh-CN" altLang="en-US" sz="1100" dirty="0">
                <a:solidFill>
                  <a:schemeClr val="bg1"/>
                </a:solidFill>
              </a:rPr>
              <a:t>壓縮後</a:t>
            </a:r>
            <a:endParaRPr lang="en-US" sz="1100" dirty="0">
              <a:solidFill>
                <a:schemeClr val="bg1"/>
              </a:solidFill>
            </a:endParaRPr>
          </a:p>
        </p:txBody>
      </p:sp>
      <p:pic>
        <p:nvPicPr>
          <p:cNvPr id="10" name="Picture 9">
            <a:extLst>
              <a:ext uri="{FF2B5EF4-FFF2-40B4-BE49-F238E27FC236}">
                <a16:creationId xmlns:a16="http://schemas.microsoft.com/office/drawing/2014/main" id="{0C917340-A0E6-FB45-A670-54451582D816}"/>
              </a:ext>
            </a:extLst>
          </p:cNvPr>
          <p:cNvPicPr>
            <a:picLocks noChangeAspect="1"/>
          </p:cNvPicPr>
          <p:nvPr/>
        </p:nvPicPr>
        <p:blipFill>
          <a:blip r:embed="rId2"/>
          <a:stretch>
            <a:fillRect/>
          </a:stretch>
        </p:blipFill>
        <p:spPr>
          <a:xfrm>
            <a:off x="1942578" y="1816438"/>
            <a:ext cx="3946007" cy="1804850"/>
          </a:xfrm>
          <a:prstGeom prst="rect">
            <a:avLst/>
          </a:prstGeom>
        </p:spPr>
      </p:pic>
      <p:pic>
        <p:nvPicPr>
          <p:cNvPr id="12" name="Picture 11">
            <a:extLst>
              <a:ext uri="{FF2B5EF4-FFF2-40B4-BE49-F238E27FC236}">
                <a16:creationId xmlns:a16="http://schemas.microsoft.com/office/drawing/2014/main" id="{4A9FA51A-636A-B744-B70F-A660C115E39F}"/>
              </a:ext>
            </a:extLst>
          </p:cNvPr>
          <p:cNvPicPr>
            <a:picLocks noChangeAspect="1"/>
          </p:cNvPicPr>
          <p:nvPr/>
        </p:nvPicPr>
        <p:blipFill rotWithShape="1">
          <a:blip r:embed="rId3"/>
          <a:srcRect b="1829"/>
          <a:stretch/>
        </p:blipFill>
        <p:spPr>
          <a:xfrm>
            <a:off x="6096000" y="1816439"/>
            <a:ext cx="3901166" cy="1804850"/>
          </a:xfrm>
          <a:prstGeom prst="rect">
            <a:avLst/>
          </a:prstGeom>
        </p:spPr>
      </p:pic>
    </p:spTree>
    <p:extLst>
      <p:ext uri="{BB962C8B-B14F-4D97-AF65-F5344CB8AC3E}">
        <p14:creationId xmlns:p14="http://schemas.microsoft.com/office/powerpoint/2010/main" val="3725635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2DF8AB-E335-714B-94A9-2667ED016AE7}"/>
              </a:ext>
            </a:extLst>
          </p:cNvPr>
          <p:cNvSpPr>
            <a:spLocks noGrp="1"/>
          </p:cNvSpPr>
          <p:nvPr>
            <p:ph type="body" sz="quarter" idx="10"/>
          </p:nvPr>
        </p:nvSpPr>
        <p:spPr/>
        <p:txBody>
          <a:bodyPr/>
          <a:lstStyle/>
          <a:p>
            <a:r>
              <a:rPr lang="en-TW" dirty="0"/>
              <a:t>載入儲存的模型</a:t>
            </a:r>
          </a:p>
        </p:txBody>
      </p:sp>
      <p:pic>
        <p:nvPicPr>
          <p:cNvPr id="4" name="Picture 3">
            <a:extLst>
              <a:ext uri="{FF2B5EF4-FFF2-40B4-BE49-F238E27FC236}">
                <a16:creationId xmlns:a16="http://schemas.microsoft.com/office/drawing/2014/main" id="{ECA6C080-77C2-0042-AD3A-6A38B6B81AAB}"/>
              </a:ext>
            </a:extLst>
          </p:cNvPr>
          <p:cNvPicPr>
            <a:picLocks noChangeAspect="1"/>
          </p:cNvPicPr>
          <p:nvPr/>
        </p:nvPicPr>
        <p:blipFill>
          <a:blip r:embed="rId2"/>
          <a:stretch>
            <a:fillRect/>
          </a:stretch>
        </p:blipFill>
        <p:spPr>
          <a:xfrm>
            <a:off x="992875" y="1417320"/>
            <a:ext cx="8140700" cy="1828800"/>
          </a:xfrm>
          <a:prstGeom prst="rect">
            <a:avLst/>
          </a:prstGeom>
        </p:spPr>
      </p:pic>
      <p:sp>
        <p:nvSpPr>
          <p:cNvPr id="5" name="Rectangle 4">
            <a:extLst>
              <a:ext uri="{FF2B5EF4-FFF2-40B4-BE49-F238E27FC236}">
                <a16:creationId xmlns:a16="http://schemas.microsoft.com/office/drawing/2014/main" id="{EE6F9048-FE39-864D-849E-2E52EECB8EAA}"/>
              </a:ext>
            </a:extLst>
          </p:cNvPr>
          <p:cNvSpPr/>
          <p:nvPr/>
        </p:nvSpPr>
        <p:spPr>
          <a:xfrm>
            <a:off x="4885171" y="2763521"/>
            <a:ext cx="2186189" cy="235712"/>
          </a:xfrm>
          <a:prstGeom prst="rect">
            <a:avLst/>
          </a:prstGeom>
          <a:noFill/>
          <a:ln w="22225">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own Arrow 5">
            <a:extLst>
              <a:ext uri="{FF2B5EF4-FFF2-40B4-BE49-F238E27FC236}">
                <a16:creationId xmlns:a16="http://schemas.microsoft.com/office/drawing/2014/main" id="{A83A8A60-EAAC-CF43-B681-92C07A862CC2}"/>
              </a:ext>
            </a:extLst>
          </p:cNvPr>
          <p:cNvSpPr/>
          <p:nvPr/>
        </p:nvSpPr>
        <p:spPr>
          <a:xfrm>
            <a:off x="5802053" y="3013521"/>
            <a:ext cx="214312" cy="757237"/>
          </a:xfrm>
          <a:prstGeom prst="downArrow">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7" name="Rectangle 6">
            <a:extLst>
              <a:ext uri="{FF2B5EF4-FFF2-40B4-BE49-F238E27FC236}">
                <a16:creationId xmlns:a16="http://schemas.microsoft.com/office/drawing/2014/main" id="{D33B34DA-7D1A-2C41-9B4B-E08C4E5E0824}"/>
              </a:ext>
            </a:extLst>
          </p:cNvPr>
          <p:cNvSpPr/>
          <p:nvPr/>
        </p:nvSpPr>
        <p:spPr>
          <a:xfrm>
            <a:off x="5355211" y="3827107"/>
            <a:ext cx="1107996" cy="369332"/>
          </a:xfrm>
          <a:prstGeom prst="rect">
            <a:avLst/>
          </a:prstGeom>
        </p:spPr>
        <p:txBody>
          <a:bodyPr wrap="none">
            <a:spAutoFit/>
          </a:bodyPr>
          <a:lstStyle/>
          <a:p>
            <a:r>
              <a:rPr lang="en-TW" dirty="0"/>
              <a:t>預測資料</a:t>
            </a:r>
          </a:p>
        </p:txBody>
      </p:sp>
      <p:sp>
        <p:nvSpPr>
          <p:cNvPr id="8" name="Rectangle 7">
            <a:extLst>
              <a:ext uri="{FF2B5EF4-FFF2-40B4-BE49-F238E27FC236}">
                <a16:creationId xmlns:a16="http://schemas.microsoft.com/office/drawing/2014/main" id="{1E700571-65CE-A24A-869D-98C1FDE4C425}"/>
              </a:ext>
            </a:extLst>
          </p:cNvPr>
          <p:cNvSpPr/>
          <p:nvPr/>
        </p:nvSpPr>
        <p:spPr>
          <a:xfrm>
            <a:off x="992875" y="5072988"/>
            <a:ext cx="5560694" cy="735383"/>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9" name="Picture 8">
            <a:extLst>
              <a:ext uri="{FF2B5EF4-FFF2-40B4-BE49-F238E27FC236}">
                <a16:creationId xmlns:a16="http://schemas.microsoft.com/office/drawing/2014/main" id="{D37021AF-2778-BE4F-88B2-D6C8EDC83494}"/>
              </a:ext>
            </a:extLst>
          </p:cNvPr>
          <p:cNvPicPr>
            <a:picLocks noChangeAspect="1"/>
          </p:cNvPicPr>
          <p:nvPr/>
        </p:nvPicPr>
        <p:blipFill>
          <a:blip r:embed="rId3"/>
          <a:stretch>
            <a:fillRect/>
          </a:stretch>
        </p:blipFill>
        <p:spPr>
          <a:xfrm>
            <a:off x="1086546" y="5115490"/>
            <a:ext cx="650017" cy="650017"/>
          </a:xfrm>
          <a:prstGeom prst="rect">
            <a:avLst/>
          </a:prstGeom>
        </p:spPr>
      </p:pic>
      <p:sp>
        <p:nvSpPr>
          <p:cNvPr id="10" name="Rectangle 9">
            <a:extLst>
              <a:ext uri="{FF2B5EF4-FFF2-40B4-BE49-F238E27FC236}">
                <a16:creationId xmlns:a16="http://schemas.microsoft.com/office/drawing/2014/main" id="{60F4E0F4-A142-E947-B532-4BF869D67C87}"/>
              </a:ext>
            </a:extLst>
          </p:cNvPr>
          <p:cNvSpPr/>
          <p:nvPr/>
        </p:nvSpPr>
        <p:spPr>
          <a:xfrm>
            <a:off x="1736563" y="5299957"/>
            <a:ext cx="4774142" cy="369332"/>
          </a:xfrm>
          <a:prstGeom prst="rect">
            <a:avLst/>
          </a:prstGeom>
        </p:spPr>
        <p:txBody>
          <a:bodyPr wrap="square">
            <a:spAutoFit/>
          </a:bodyPr>
          <a:lstStyle/>
          <a:p>
            <a:r>
              <a:rPr lang="zh-TW" altLang="en-US" dirty="0">
                <a:solidFill>
                  <a:schemeClr val="tx1">
                    <a:lumMod val="65000"/>
                    <a:lumOff val="35000"/>
                  </a:schemeClr>
                </a:solidFill>
                <a:latin typeface="Arial" panose="020B0604020202020204" pitchFamily="34" charset="0"/>
                <a:cs typeface="Arial" panose="020B0604020202020204" pitchFamily="34" charset="0"/>
              </a:rPr>
              <a:t>預測資料必須為</a:t>
            </a:r>
            <a:r>
              <a:rPr lang="en-US" altLang="zh-TW" dirty="0">
                <a:solidFill>
                  <a:schemeClr val="tx1">
                    <a:lumMod val="65000"/>
                    <a:lumOff val="35000"/>
                  </a:schemeClr>
                </a:solidFill>
                <a:latin typeface="Arial" panose="020B0604020202020204" pitchFamily="34" charset="0"/>
                <a:cs typeface="Arial" panose="020B0604020202020204" pitchFamily="34" charset="0"/>
              </a:rPr>
              <a:t> </a:t>
            </a:r>
            <a:r>
              <a:rPr lang="en-US" altLang="zh-TW" dirty="0" err="1">
                <a:solidFill>
                  <a:schemeClr val="tx1">
                    <a:lumMod val="65000"/>
                    <a:lumOff val="35000"/>
                  </a:schemeClr>
                </a:solidFill>
                <a:latin typeface="Arial" panose="020B0604020202020204" pitchFamily="34" charset="0"/>
                <a:cs typeface="Arial" panose="020B0604020202020204" pitchFamily="34" charset="0"/>
              </a:rPr>
              <a:t>numpy</a:t>
            </a:r>
            <a:r>
              <a:rPr lang="en-US" altLang="zh-TW" dirty="0">
                <a:solidFill>
                  <a:schemeClr val="tx1">
                    <a:lumMod val="65000"/>
                    <a:lumOff val="35000"/>
                  </a:schemeClr>
                </a:solidFill>
                <a:latin typeface="Arial" panose="020B0604020202020204" pitchFamily="34" charset="0"/>
                <a:cs typeface="Arial" panose="020B0604020202020204" pitchFamily="34" charset="0"/>
              </a:rPr>
              <a:t> </a:t>
            </a:r>
            <a:r>
              <a:rPr lang="zh-TW" altLang="en-US" dirty="0">
                <a:solidFill>
                  <a:schemeClr val="tx1">
                    <a:lumMod val="65000"/>
                    <a:lumOff val="35000"/>
                  </a:schemeClr>
                </a:solidFill>
                <a:latin typeface="Arial" panose="020B0604020202020204" pitchFamily="34" charset="0"/>
                <a:cs typeface="Arial" panose="020B0604020202020204" pitchFamily="34" charset="0"/>
              </a:rPr>
              <a:t>型態，且為二維陣列</a:t>
            </a:r>
            <a:endParaRPr lang="en-TW"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0203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
        <p:nvSpPr>
          <p:cNvPr id="13" name="文本占位符 3">
            <a:extLst>
              <a:ext uri="{FF2B5EF4-FFF2-40B4-BE49-F238E27FC236}">
                <a16:creationId xmlns:a16="http://schemas.microsoft.com/office/drawing/2014/main" id="{D3852F45-A346-7E41-9A25-F8DA0D65E93C}"/>
              </a:ext>
            </a:extLst>
          </p:cNvPr>
          <p:cNvSpPr>
            <a:spLocks noGrp="1"/>
          </p:cNvSpPr>
          <p:nvPr>
            <p:ph type="body" sz="quarter" idx="11"/>
          </p:nvPr>
        </p:nvSpPr>
        <p:spPr>
          <a:xfrm>
            <a:off x="4387100" y="2140535"/>
            <a:ext cx="3501918" cy="1006429"/>
          </a:xfrm>
        </p:spPr>
        <p:txBody>
          <a:bodyPr/>
          <a:lstStyle/>
          <a:p>
            <a:pPr lvl="0"/>
            <a:r>
              <a:rPr lang="en-US" altLang="zh-CN" sz="6600" kern="0" dirty="0"/>
              <a:t>Part 2</a:t>
            </a:r>
            <a:endParaRPr lang="zh-CN" altLang="en-US" sz="6600" kern="0" dirty="0"/>
          </a:p>
        </p:txBody>
      </p:sp>
      <p:sp>
        <p:nvSpPr>
          <p:cNvPr id="14" name="文本占位符 4">
            <a:extLst>
              <a:ext uri="{FF2B5EF4-FFF2-40B4-BE49-F238E27FC236}">
                <a16:creationId xmlns:a16="http://schemas.microsoft.com/office/drawing/2014/main" id="{03617857-825B-284B-8A39-F628E48CC0CE}"/>
              </a:ext>
            </a:extLst>
          </p:cNvPr>
          <p:cNvSpPr>
            <a:spLocks noGrp="1"/>
          </p:cNvSpPr>
          <p:nvPr>
            <p:ph type="body" sz="quarter" idx="12"/>
          </p:nvPr>
        </p:nvSpPr>
        <p:spPr>
          <a:xfrm>
            <a:off x="2728914" y="3304984"/>
            <a:ext cx="6629400" cy="1106970"/>
          </a:xfrm>
        </p:spPr>
        <p:txBody>
          <a:bodyPr/>
          <a:lstStyle/>
          <a:p>
            <a:r>
              <a:rPr lang="zh-CN" altLang="en-US" sz="3200" dirty="0"/>
              <a:t>儲存鳶尾花朵</a:t>
            </a:r>
            <a:r>
              <a:rPr lang="en-US" altLang="zh-CN" sz="3200" dirty="0"/>
              <a:t> XGBoost </a:t>
            </a:r>
            <a:r>
              <a:rPr lang="zh-CN" altLang="en-US" sz="3200" dirty="0"/>
              <a:t>分類器模型</a:t>
            </a:r>
            <a:endParaRPr lang="en-US" altLang="zh-CN" sz="3200" dirty="0"/>
          </a:p>
          <a:p>
            <a:r>
              <a:rPr lang="zh-CN" altLang="en-US" sz="3200" dirty="0"/>
              <a:t>程式實作</a:t>
            </a:r>
          </a:p>
        </p:txBody>
      </p:sp>
    </p:spTree>
    <p:extLst>
      <p:ext uri="{BB962C8B-B14F-4D97-AF65-F5344CB8AC3E}">
        <p14:creationId xmlns:p14="http://schemas.microsoft.com/office/powerpoint/2010/main" val="2853959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a:t>Thanks</a:t>
            </a:r>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a:t>PRESENTED BY 10</a:t>
            </a:r>
            <a:r>
              <a:rPr lang="zh-CN" altLang="en-US" dirty="0"/>
              <a:t>程式中</a:t>
            </a:r>
            <a:endParaRPr lang="en-US" altLang="zh-CN" dirty="0"/>
          </a:p>
        </p:txBody>
      </p:sp>
      <p:sp>
        <p:nvSpPr>
          <p:cNvPr id="5" name="Text Placeholder 4">
            <a:extLst>
              <a:ext uri="{FF2B5EF4-FFF2-40B4-BE49-F238E27FC236}">
                <a16:creationId xmlns:a16="http://schemas.microsoft.com/office/drawing/2014/main" id="{27CF1557-E3DC-294B-A1BA-EC12F9FE000D}"/>
              </a:ext>
            </a:extLst>
          </p:cNvPr>
          <p:cNvSpPr txBox="1">
            <a:spLocks/>
          </p:cNvSpPr>
          <p:nvPr/>
        </p:nvSpPr>
        <p:spPr>
          <a:xfrm>
            <a:off x="4693915" y="6407685"/>
            <a:ext cx="2804166" cy="341632"/>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第</a:t>
            </a:r>
            <a:r>
              <a:rPr lang="en-US" altLang="zh-TW"/>
              <a:t>12</a:t>
            </a:r>
            <a:r>
              <a:rPr lang="zh-TW" altLang="en-US"/>
              <a:t>屆 </a:t>
            </a:r>
            <a:r>
              <a:rPr lang="en-US" altLang="zh-CN"/>
              <a:t>iT</a:t>
            </a:r>
            <a:r>
              <a:rPr lang="zh-TW" altLang="en-US"/>
              <a:t>邦幫忙 鐵人賽</a:t>
            </a:r>
            <a:endParaRPr lang="zh-TW" altLang="en-US" dirty="0"/>
          </a:p>
        </p:txBody>
      </p:sp>
    </p:spTree>
    <p:extLst>
      <p:ext uri="{BB962C8B-B14F-4D97-AF65-F5344CB8AC3E}">
        <p14:creationId xmlns:p14="http://schemas.microsoft.com/office/powerpoint/2010/main" val="273593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7674</TotalTime>
  <Words>264</Words>
  <Application>Microsoft Macintosh PowerPoint</Application>
  <PresentationFormat>Widescreen</PresentationFormat>
  <Paragraphs>40</Paragraphs>
  <Slides>8</Slides>
  <Notes>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8</vt:i4>
      </vt:variant>
    </vt:vector>
  </HeadingPairs>
  <TitlesOfParts>
    <vt:vector size="18" baseType="lpstr">
      <vt:lpstr>等线</vt:lpstr>
      <vt:lpstr>微软雅黑</vt:lpstr>
      <vt:lpstr>Arial</vt:lpstr>
      <vt:lpstr>Calibri</vt:lpstr>
      <vt:lpstr>Century Gothic</vt:lpstr>
      <vt:lpstr>Helvetica Neue</vt:lpstr>
      <vt:lpstr>Helvetica Neue Bold Condensed</vt:lpstr>
      <vt:lpstr>Segoe UI Light</vt:lpstr>
      <vt:lpstr>Office 主题</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Microsoft Office User</cp:lastModifiedBy>
  <cp:revision>395</cp:revision>
  <dcterms:created xsi:type="dcterms:W3CDTF">2015-08-18T02:51:41Z</dcterms:created>
  <dcterms:modified xsi:type="dcterms:W3CDTF">2020-09-27T14:39:14Z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2017-12-21T07:17:40.1180020Z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